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4" r:id="rId6"/>
    <p:sldId id="266" r:id="rId7"/>
    <p:sldId id="267" r:id="rId8"/>
    <p:sldId id="269" r:id="rId9"/>
    <p:sldId id="271" r:id="rId10"/>
    <p:sldId id="273" r:id="rId11"/>
    <p:sldId id="274" r:id="rId12"/>
    <p:sldId id="275" r:id="rId13"/>
    <p:sldId id="276" r:id="rId14"/>
    <p:sldId id="277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E92E-AAF0-4454-9B43-6C23F63C4E03}" type="datetimeFigureOut">
              <a:rPr lang="el-GR" smtClean="0"/>
              <a:t>7/9/2013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4404F-47CE-4C66-8648-01D80BEF71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4008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E92E-AAF0-4454-9B43-6C23F63C4E03}" type="datetimeFigureOut">
              <a:rPr lang="el-GR" smtClean="0"/>
              <a:t>7/9/2013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4404F-47CE-4C66-8648-01D80BEF71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942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E92E-AAF0-4454-9B43-6C23F63C4E03}" type="datetimeFigureOut">
              <a:rPr lang="el-GR" smtClean="0"/>
              <a:t>7/9/2013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4404F-47CE-4C66-8648-01D80BEF71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9983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E92E-AAF0-4454-9B43-6C23F63C4E03}" type="datetimeFigureOut">
              <a:rPr lang="el-GR" smtClean="0"/>
              <a:t>7/9/2013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4404F-47CE-4C66-8648-01D80BEF71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354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E92E-AAF0-4454-9B43-6C23F63C4E03}" type="datetimeFigureOut">
              <a:rPr lang="el-GR" smtClean="0"/>
              <a:t>7/9/2013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4404F-47CE-4C66-8648-01D80BEF71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5411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E92E-AAF0-4454-9B43-6C23F63C4E03}" type="datetimeFigureOut">
              <a:rPr lang="el-GR" smtClean="0"/>
              <a:t>7/9/2013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4404F-47CE-4C66-8648-01D80BEF71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8622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E92E-AAF0-4454-9B43-6C23F63C4E03}" type="datetimeFigureOut">
              <a:rPr lang="el-GR" smtClean="0"/>
              <a:t>7/9/2013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4404F-47CE-4C66-8648-01D80BEF71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266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E92E-AAF0-4454-9B43-6C23F63C4E03}" type="datetimeFigureOut">
              <a:rPr lang="el-GR" smtClean="0"/>
              <a:t>7/9/2013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4404F-47CE-4C66-8648-01D80BEF71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2772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E92E-AAF0-4454-9B43-6C23F63C4E03}" type="datetimeFigureOut">
              <a:rPr lang="el-GR" smtClean="0"/>
              <a:t>7/9/2013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4404F-47CE-4C66-8648-01D80BEF71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58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E92E-AAF0-4454-9B43-6C23F63C4E03}" type="datetimeFigureOut">
              <a:rPr lang="el-GR" smtClean="0"/>
              <a:t>7/9/2013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4404F-47CE-4C66-8648-01D80BEF71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7362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E92E-AAF0-4454-9B43-6C23F63C4E03}" type="datetimeFigureOut">
              <a:rPr lang="el-GR" smtClean="0"/>
              <a:t>7/9/2013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4404F-47CE-4C66-8648-01D80BEF71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782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EE92E-AAF0-4454-9B43-6C23F63C4E03}" type="datetimeFigureOut">
              <a:rPr lang="el-GR" smtClean="0"/>
              <a:t>7/9/2013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4404F-47CE-4C66-8648-01D80BEF71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3301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ΕΥΚΛΕΙΔΙΑ ΓΕΩΜΕΤΡΙΑ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b="1" dirty="0" smtClean="0">
                <a:solidFill>
                  <a:schemeClr val="tx1"/>
                </a:solidFill>
              </a:rPr>
              <a:t>ΚΕΦΑΛΑΙΟ 2</a:t>
            </a:r>
            <a:r>
              <a:rPr lang="el-GR" b="1" baseline="30000" dirty="0" smtClean="0">
                <a:solidFill>
                  <a:schemeClr val="tx1"/>
                </a:solidFill>
              </a:rPr>
              <a:t>ο</a:t>
            </a:r>
            <a:r>
              <a:rPr lang="el-GR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l-GR" b="1" i="1" dirty="0" smtClean="0">
                <a:solidFill>
                  <a:schemeClr val="tx1"/>
                </a:solidFill>
              </a:rPr>
              <a:t>ΒΑΣΙΚΑ ΓΕΩΜΕΤΡΙΚΑ </a:t>
            </a:r>
            <a:r>
              <a:rPr lang="el-GR" b="1" i="1" dirty="0" smtClean="0">
                <a:solidFill>
                  <a:schemeClr val="tx1"/>
                </a:solidFill>
              </a:rPr>
              <a:t>ΣΧΗΜΑΤΑ</a:t>
            </a:r>
          </a:p>
          <a:p>
            <a:r>
              <a:rPr lang="el-GR" sz="2500" b="1" i="1" dirty="0" smtClean="0">
                <a:solidFill>
                  <a:schemeClr val="tx1"/>
                </a:solidFill>
              </a:rPr>
              <a:t>(2.1-2.10)</a:t>
            </a:r>
            <a:endParaRPr lang="el-GR" sz="25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1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ΠΡΩΤΑΡΧΙΚΕΣ ΓΕΩΜΕΤΡΙΚΕΣ ΕΝΝΟΙΕΣ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el-GR" sz="2000" b="1" dirty="0" smtClean="0"/>
              <a:t>ΜΗΚΟΣ ΕΥΘΥΓΡΑΜΜΟΥ ΤΜΗΜΑΤΟΣ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Η απόσταση δύο σημείων Α, Β καλείται μήκος ευθυγράμμου τμήματος και συμβολίζεται με (ΑΒ).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endParaRPr lang="el-GR" sz="2000" dirty="0"/>
          </a:p>
          <a:p>
            <a:r>
              <a:rPr lang="el-GR" sz="2000" b="1" dirty="0" smtClean="0"/>
              <a:t>ΣΗΜΕΙΑ ΣΥΜΜΕΤΡΙΚΑ ΩΣ ΠΡΟΣ ΚΕΝΤΡΟ Ο. </a:t>
            </a:r>
            <a:r>
              <a:rPr lang="el-GR" sz="2000" dirty="0" smtClean="0"/>
              <a:t>Έστω Ο σημείο του επιπέδου. Τότε για κάθε σημείο Α υπάρχει μοναδικό σημείο Β τέτοιο ώστε το Ο να είναι το μέσο του ΑΒ. Τότε το σημείο Β ονομάζεται </a:t>
            </a:r>
            <a:r>
              <a:rPr lang="el-GR" sz="2000" b="1" dirty="0" smtClean="0"/>
              <a:t>συμμετρικό </a:t>
            </a:r>
            <a:r>
              <a:rPr lang="el-GR" sz="2000" dirty="0" smtClean="0"/>
              <a:t>του Α ως προς Ο ή το Α συμμετρικό του Β ως προς Ο. Τα Α, Β λέγονται </a:t>
            </a:r>
            <a:r>
              <a:rPr lang="el-GR" sz="2000" b="1" dirty="0" smtClean="0"/>
              <a:t>συμμετρικά </a:t>
            </a:r>
            <a:r>
              <a:rPr lang="el-GR" sz="2000" dirty="0" smtClean="0"/>
              <a:t> σημεία ως προς το </a:t>
            </a:r>
            <a:r>
              <a:rPr lang="el-GR" sz="2000" b="1" dirty="0" smtClean="0"/>
              <a:t>κέντρο συμμετρίας </a:t>
            </a:r>
            <a:r>
              <a:rPr lang="el-GR" sz="2000" dirty="0" smtClean="0"/>
              <a:t>το σημείο Ο.</a:t>
            </a:r>
          </a:p>
          <a:p>
            <a:pPr marL="0" indent="0">
              <a:buNone/>
            </a:pPr>
            <a:endParaRPr lang="el-GR" sz="2000" dirty="0" smtClean="0"/>
          </a:p>
          <a:p>
            <a:pPr marL="471488" indent="0">
              <a:buNone/>
            </a:pPr>
            <a:endParaRPr lang="el-GR" sz="20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709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ΕΡΩΤΗΣΕΙΣ ΚΑΤΑΝΟΗΣΗΣ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l-GR" sz="2000" dirty="0" smtClean="0"/>
              <a:t>Δύο διαφορετικές ευθείες μπορεί να έχουν</a:t>
            </a:r>
            <a:r>
              <a:rPr lang="en-US" sz="2000" dirty="0" smtClean="0"/>
              <a:t>:</a:t>
            </a:r>
          </a:p>
          <a:p>
            <a:pPr marL="442913" indent="0">
              <a:buNone/>
            </a:pPr>
            <a:r>
              <a:rPr lang="el-GR" sz="2000" dirty="0" smtClean="0"/>
              <a:t>α</a:t>
            </a:r>
            <a:r>
              <a:rPr lang="en-US" sz="2000" dirty="0" smtClean="0"/>
              <a:t>)</a:t>
            </a:r>
            <a:r>
              <a:rPr lang="el-GR" sz="2000" dirty="0" smtClean="0"/>
              <a:t> κανένα κοινό σημείο</a:t>
            </a:r>
          </a:p>
          <a:p>
            <a:pPr marL="442913" indent="0">
              <a:buNone/>
            </a:pPr>
            <a:r>
              <a:rPr lang="el-GR" sz="2000" dirty="0" smtClean="0"/>
              <a:t>β) ένα κοινό σημείο</a:t>
            </a:r>
          </a:p>
          <a:p>
            <a:pPr marL="442913" indent="0">
              <a:buNone/>
            </a:pPr>
            <a:r>
              <a:rPr lang="el-GR" sz="2000" dirty="0" smtClean="0"/>
              <a:t>γ) δύο κοινά σημεία</a:t>
            </a:r>
          </a:p>
          <a:p>
            <a:pPr marL="442913" indent="0">
              <a:buNone/>
            </a:pPr>
            <a:r>
              <a:rPr lang="el-GR" sz="2000" dirty="0" smtClean="0"/>
              <a:t>δ) άπειρα κοινά σημεία</a:t>
            </a:r>
          </a:p>
          <a:p>
            <a:pPr marL="442913" indent="0">
              <a:buNone/>
            </a:pPr>
            <a:endParaRPr lang="el-GR" sz="2000" dirty="0"/>
          </a:p>
          <a:p>
            <a:pPr marL="457200" indent="-457200">
              <a:buAutoNum type="arabicPeriod" startAt="2"/>
              <a:tabLst>
                <a:tab pos="0" algn="l"/>
              </a:tabLst>
            </a:pPr>
            <a:r>
              <a:rPr lang="el-GR" sz="2000" dirty="0" smtClean="0"/>
              <a:t>Στο παρακάτω σχήμα ποιες </a:t>
            </a:r>
            <a:r>
              <a:rPr lang="el-GR" sz="2000" dirty="0" err="1" smtClean="0"/>
              <a:t>ημιευθείες</a:t>
            </a:r>
            <a:r>
              <a:rPr lang="el-GR" sz="2000" dirty="0" smtClean="0"/>
              <a:t> ορίζονται με </a:t>
            </a:r>
          </a:p>
          <a:p>
            <a:pPr marL="442913" indent="0">
              <a:buNone/>
            </a:pPr>
            <a:r>
              <a:rPr lang="el-GR" sz="2000" dirty="0" smtClean="0"/>
              <a:t>α</a:t>
            </a:r>
            <a:r>
              <a:rPr lang="en-US" sz="2000" dirty="0" smtClean="0"/>
              <a:t>)</a:t>
            </a:r>
            <a:r>
              <a:rPr lang="el-GR" sz="2000" dirty="0" smtClean="0"/>
              <a:t> αρχή το Α</a:t>
            </a:r>
          </a:p>
          <a:p>
            <a:pPr marL="442913" indent="0">
              <a:buNone/>
            </a:pPr>
            <a:r>
              <a:rPr lang="el-GR" sz="2000" dirty="0" smtClean="0"/>
              <a:t>β) αρχή το Β</a:t>
            </a:r>
          </a:p>
          <a:p>
            <a:pPr marL="0" indent="0">
              <a:buNone/>
              <a:tabLst>
                <a:tab pos="0" algn="l"/>
              </a:tabLst>
            </a:pPr>
            <a:endParaRPr lang="el-GR" sz="2000" dirty="0" smtClean="0"/>
          </a:p>
          <a:p>
            <a:pPr marL="0" indent="0">
              <a:buNone/>
              <a:tabLst>
                <a:tab pos="0" algn="l"/>
              </a:tabLst>
            </a:pPr>
            <a:r>
              <a:rPr lang="el-GR" sz="2000" dirty="0" smtClean="0"/>
              <a:t>			</a:t>
            </a:r>
            <a:r>
              <a:rPr lang="en-US" sz="2000" dirty="0" smtClean="0"/>
              <a:t>y                A                  B              x</a:t>
            </a:r>
          </a:p>
          <a:p>
            <a:pPr marL="442913" indent="0">
              <a:buNone/>
              <a:tabLst>
                <a:tab pos="442913" algn="l"/>
              </a:tabLst>
            </a:pPr>
            <a:r>
              <a:rPr lang="el-GR" sz="2000" dirty="0" smtClean="0"/>
              <a:t>Ποιες από αυτές είναι αντικείμενες</a:t>
            </a:r>
            <a:r>
              <a:rPr lang="en-US" sz="2000" dirty="0" smtClean="0"/>
              <a:t>;</a:t>
            </a:r>
            <a:endParaRPr lang="el-GR" sz="2000" dirty="0" smtClean="0"/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2411760" y="5373216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65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ΕΡΩΤΗΣΕΙΣ ΚΑΤΑΝΟΗΣΗΣ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3.    Πόσες ευθείες ορίζουν 3 διαφορετικά σημεία</a:t>
            </a:r>
            <a:r>
              <a:rPr lang="en-US" sz="2000" dirty="0" smtClean="0"/>
              <a:t>;</a:t>
            </a:r>
          </a:p>
          <a:p>
            <a:pPr marL="442913" indent="0">
              <a:buNone/>
            </a:pPr>
            <a:endParaRPr lang="el-GR" sz="2000" dirty="0" smtClean="0"/>
          </a:p>
          <a:p>
            <a:pPr marL="442913" indent="0">
              <a:buNone/>
            </a:pPr>
            <a:endParaRPr lang="el-GR" sz="2000" dirty="0"/>
          </a:p>
          <a:p>
            <a:pPr marL="442913" indent="0">
              <a:buNone/>
            </a:pPr>
            <a:endParaRPr lang="el-GR" sz="2000" dirty="0" smtClean="0"/>
          </a:p>
          <a:p>
            <a:pPr marL="442913" indent="0">
              <a:buNone/>
            </a:pPr>
            <a:endParaRPr lang="el-GR" sz="2000" dirty="0"/>
          </a:p>
          <a:p>
            <a:pPr marL="457200" indent="-457200">
              <a:buAutoNum type="arabicPeriod" startAt="4"/>
              <a:tabLst>
                <a:tab pos="0" algn="l"/>
              </a:tabLst>
            </a:pPr>
            <a:r>
              <a:rPr lang="el-GR" sz="2000" dirty="0" smtClean="0"/>
              <a:t>Στο παρακάτω σχήμα οι </a:t>
            </a:r>
            <a:r>
              <a:rPr lang="el-GR" sz="2000" dirty="0" err="1" smtClean="0"/>
              <a:t>ημιευθείες</a:t>
            </a:r>
            <a:r>
              <a:rPr lang="el-GR" sz="2000" dirty="0" smtClean="0"/>
              <a:t> Οχ’ και Οχ είναι αντικείμενες</a:t>
            </a:r>
            <a:r>
              <a:rPr lang="en-US" sz="2000" dirty="0" smtClean="0"/>
              <a:t>;</a:t>
            </a:r>
            <a:endParaRPr lang="el-GR" sz="2000" dirty="0" smtClean="0"/>
          </a:p>
          <a:p>
            <a:pPr marL="0" indent="0">
              <a:buNone/>
              <a:tabLst>
                <a:tab pos="0" algn="l"/>
              </a:tabLst>
            </a:pPr>
            <a:r>
              <a:rPr lang="el-GR" sz="2000"/>
              <a:t/>
            </a:r>
            <a:br>
              <a:rPr lang="el-GR" sz="2000"/>
            </a:br>
            <a:endParaRPr lang="el-GR" sz="2000" dirty="0" smtClean="0"/>
          </a:p>
          <a:p>
            <a:pPr marL="0" indent="0">
              <a:buNone/>
              <a:tabLst>
                <a:tab pos="0" algn="l"/>
              </a:tabLst>
            </a:pPr>
            <a:r>
              <a:rPr lang="el-GR" sz="2000" dirty="0"/>
              <a:t> </a:t>
            </a:r>
            <a:r>
              <a:rPr lang="el-GR" sz="2000" dirty="0" smtClean="0"/>
              <a:t>                                          χ’                            Ο</a:t>
            </a:r>
          </a:p>
          <a:p>
            <a:pPr marL="0" indent="0">
              <a:buNone/>
              <a:tabLst>
                <a:tab pos="0" algn="l"/>
              </a:tabLst>
            </a:pPr>
            <a:endParaRPr lang="el-GR" sz="2000" dirty="0"/>
          </a:p>
          <a:p>
            <a:pPr marL="0" indent="0">
              <a:buNone/>
              <a:tabLst>
                <a:tab pos="0" algn="l"/>
              </a:tabLst>
            </a:pPr>
            <a:r>
              <a:rPr lang="el-GR" sz="2000" dirty="0" smtClean="0"/>
              <a:t>							χ</a:t>
            </a:r>
          </a:p>
          <a:p>
            <a:pPr marL="0" indent="0">
              <a:buNone/>
              <a:tabLst>
                <a:tab pos="0" algn="l"/>
              </a:tabLst>
            </a:pPr>
            <a:endParaRPr lang="el-GR" sz="2000" dirty="0"/>
          </a:p>
          <a:p>
            <a:pPr marL="0" indent="0">
              <a:buNone/>
              <a:tabLst>
                <a:tab pos="0" algn="l"/>
              </a:tabLst>
            </a:pPr>
            <a:endParaRPr lang="el-GR" sz="2000" dirty="0" smtClean="0"/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3131840" y="4437112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Ευθεία γραμμή σύνδεσης 5"/>
          <p:cNvCxnSpPr/>
          <p:nvPr/>
        </p:nvCxnSpPr>
        <p:spPr>
          <a:xfrm>
            <a:off x="4897341" y="4437112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75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ΑΣΚΗΣΕΙΣ ΕΜΠΕΔΩΣΗΣ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l-GR" sz="2000" dirty="0" smtClean="0"/>
              <a:t>Να γράψετε τα ευθύγραμμα τμήματα που ορίζονται από όλα τα σημεία των παρακάτω σχημάτων</a:t>
            </a:r>
            <a:r>
              <a:rPr lang="en-US" sz="2000" dirty="0" smtClean="0"/>
              <a:t>:</a:t>
            </a:r>
          </a:p>
          <a:p>
            <a:pPr marL="442913" indent="0">
              <a:buNone/>
            </a:pPr>
            <a:r>
              <a:rPr lang="el-GR" sz="2000" dirty="0" smtClean="0"/>
              <a:t>α</a:t>
            </a:r>
            <a:r>
              <a:rPr lang="en-US" sz="2000" dirty="0" smtClean="0"/>
              <a:t>)</a:t>
            </a:r>
            <a:r>
              <a:rPr lang="el-GR" sz="2000" dirty="0" smtClean="0"/>
              <a:t>         Α                 Β              Γ                  Δ </a:t>
            </a:r>
          </a:p>
          <a:p>
            <a:pPr marL="442913" indent="0">
              <a:buNone/>
            </a:pPr>
            <a:r>
              <a:rPr lang="el-GR" sz="2000" dirty="0" smtClean="0"/>
              <a:t>β)                          </a:t>
            </a:r>
          </a:p>
          <a:p>
            <a:pPr marL="442913" indent="0">
              <a:buNone/>
            </a:pPr>
            <a:r>
              <a:rPr lang="el-GR" sz="2000" dirty="0" smtClean="0"/>
              <a:t>    		         Α</a:t>
            </a:r>
            <a:endParaRPr lang="el-GR" sz="2000" dirty="0"/>
          </a:p>
          <a:p>
            <a:pPr marL="0" indent="0">
              <a:buNone/>
              <a:tabLst>
                <a:tab pos="0" algn="l"/>
              </a:tabLst>
            </a:pPr>
            <a:r>
              <a:rPr lang="el-GR" sz="2000" dirty="0" smtClean="0"/>
              <a:t>			     Μ            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el-GR" sz="2000" dirty="0"/>
              <a:t>	</a:t>
            </a:r>
            <a:r>
              <a:rPr lang="el-GR" sz="2000" dirty="0" smtClean="0"/>
              <a:t>			    Κ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el-GR" sz="2000" dirty="0" smtClean="0"/>
              <a:t>			   Β                             Γ</a:t>
            </a:r>
          </a:p>
          <a:p>
            <a:pPr marL="0" indent="0">
              <a:buNone/>
              <a:tabLst>
                <a:tab pos="0" algn="l"/>
              </a:tabLst>
            </a:pPr>
            <a:endParaRPr lang="el-GR" sz="2000" dirty="0" smtClean="0"/>
          </a:p>
          <a:p>
            <a:pPr marL="0" indent="0">
              <a:buNone/>
              <a:tabLst>
                <a:tab pos="0" algn="l"/>
              </a:tabLst>
            </a:pPr>
            <a:endParaRPr lang="el-GR" sz="2000" dirty="0" smtClean="0"/>
          </a:p>
          <a:p>
            <a:pPr marL="457200" indent="-457200">
              <a:buAutoNum type="arabicPeriod" startAt="2"/>
              <a:tabLst>
                <a:tab pos="0" algn="l"/>
              </a:tabLst>
            </a:pPr>
            <a:r>
              <a:rPr lang="el-GR" sz="2000" dirty="0" smtClean="0"/>
              <a:t>Σε ευθεία ε παίρνουμε τα διαδοχικά σημεία Α, Β και Γ. Αν Μ και Ν τα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el-GR" sz="2000" dirty="0"/>
              <a:t> </a:t>
            </a:r>
            <a:r>
              <a:rPr lang="el-GR" sz="2000" dirty="0" smtClean="0"/>
              <a:t>       μέσα των ΑΒ και ΒΓ αντίστοιχα, να δικαιολογήσετε ότι ΑΓ=2ΜΝ.</a:t>
            </a:r>
          </a:p>
          <a:p>
            <a:pPr marL="0" indent="0">
              <a:buNone/>
              <a:tabLst>
                <a:tab pos="0" algn="l"/>
              </a:tabLst>
            </a:pPr>
            <a:endParaRPr lang="el-GR" sz="2000" dirty="0" smtClean="0"/>
          </a:p>
          <a:p>
            <a:pPr marL="0" indent="0">
              <a:buNone/>
              <a:tabLst>
                <a:tab pos="0" algn="l"/>
              </a:tabLst>
            </a:pPr>
            <a:r>
              <a:rPr lang="el-GR" sz="2000" dirty="0" smtClean="0"/>
              <a:t>			</a:t>
            </a:r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1755855" y="2348880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Ευθεία γραμμή σύνδεσης 6"/>
          <p:cNvCxnSpPr/>
          <p:nvPr/>
        </p:nvCxnSpPr>
        <p:spPr>
          <a:xfrm flipV="1">
            <a:off x="2699792" y="2924944"/>
            <a:ext cx="36004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Ευθεία γραμμή σύνδεσης 8"/>
          <p:cNvCxnSpPr/>
          <p:nvPr/>
        </p:nvCxnSpPr>
        <p:spPr>
          <a:xfrm>
            <a:off x="3059832" y="2924944"/>
            <a:ext cx="1296144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εία γραμμή σύνδεσης 11"/>
          <p:cNvCxnSpPr/>
          <p:nvPr/>
        </p:nvCxnSpPr>
        <p:spPr>
          <a:xfrm>
            <a:off x="2699792" y="3717032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Ευθεία γραμμή σύνδεσης 13"/>
          <p:cNvCxnSpPr/>
          <p:nvPr/>
        </p:nvCxnSpPr>
        <p:spPr>
          <a:xfrm flipH="1" flipV="1">
            <a:off x="2879812" y="3212976"/>
            <a:ext cx="147616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Ευθεία γραμμή σύνδεσης 15"/>
          <p:cNvCxnSpPr/>
          <p:nvPr/>
        </p:nvCxnSpPr>
        <p:spPr>
          <a:xfrm flipV="1">
            <a:off x="2735796" y="3465004"/>
            <a:ext cx="882098" cy="252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80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ΑΣΚΗΣΕΙΣ ΕΜΠΕΔΩΣΗΣ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 startAt="3"/>
            </a:pPr>
            <a:r>
              <a:rPr lang="el-GR" sz="2200" dirty="0" smtClean="0"/>
              <a:t>Σε </a:t>
            </a:r>
            <a:r>
              <a:rPr lang="el-GR" sz="2200" dirty="0"/>
              <a:t>ευθεία ε παίρνουμε τα </a:t>
            </a:r>
            <a:r>
              <a:rPr lang="el-GR" sz="2200" dirty="0" smtClean="0"/>
              <a:t>διαδοχικά ευθύγραμμα τμήματα ΑΒ, ΒΓ, ΓΔ. Αν</a:t>
            </a:r>
          </a:p>
          <a:p>
            <a:pPr marL="0" indent="0">
              <a:buNone/>
            </a:pPr>
            <a:r>
              <a:rPr lang="el-GR" sz="2200" dirty="0" smtClean="0"/>
              <a:t>        Ε, Ζ τα μέσα των ΑΒ και ΓΔ αντίστοιχα, να αποδείξετε ότι</a:t>
            </a:r>
            <a:r>
              <a:rPr lang="en-US" sz="2200" dirty="0" smtClean="0"/>
              <a:t>:</a:t>
            </a:r>
          </a:p>
          <a:p>
            <a:pPr marL="442913" indent="0">
              <a:buNone/>
            </a:pPr>
            <a:r>
              <a:rPr lang="el-GR" sz="2200" dirty="0" smtClean="0"/>
              <a:t>α</a:t>
            </a:r>
            <a:r>
              <a:rPr lang="en-US" sz="2200" dirty="0" smtClean="0"/>
              <a:t>)</a:t>
            </a:r>
            <a:r>
              <a:rPr lang="el-GR" sz="2200" dirty="0" smtClean="0"/>
              <a:t> ΕΖ=(ΑΔ+ΒΓ)/2</a:t>
            </a:r>
          </a:p>
          <a:p>
            <a:pPr marL="442913" indent="0">
              <a:buNone/>
            </a:pPr>
            <a:r>
              <a:rPr lang="el-GR" sz="2200" dirty="0" smtClean="0"/>
              <a:t>β) ΑΓ+ΒΔ=ΑΔ+ΒΓ</a:t>
            </a:r>
          </a:p>
          <a:p>
            <a:pPr marL="0" indent="0">
              <a:buNone/>
              <a:tabLst>
                <a:tab pos="0" algn="l"/>
              </a:tabLst>
            </a:pPr>
            <a:endParaRPr lang="el-GR" sz="2200" dirty="0" smtClean="0"/>
          </a:p>
          <a:p>
            <a:pPr marL="457200" indent="-457200">
              <a:buAutoNum type="arabicPeriod" startAt="4"/>
              <a:tabLst>
                <a:tab pos="0" algn="l"/>
              </a:tabLst>
            </a:pPr>
            <a:r>
              <a:rPr lang="el-GR" sz="2200" dirty="0" smtClean="0"/>
              <a:t>Σε ευθεία ε θεωρούμε τμήμα ΑΒ, το μέσο του Μ, Γ τυχαίο εσωτερικό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el-GR" sz="2200" dirty="0"/>
              <a:t> </a:t>
            </a:r>
            <a:r>
              <a:rPr lang="el-GR" sz="2200" dirty="0" smtClean="0"/>
              <a:t>       σημείο του τμήματος ΜΒ και Δ τυχαίο σημείο εξωτερικό του ΑΒ. Να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el-GR" sz="2200" dirty="0"/>
              <a:t> </a:t>
            </a:r>
            <a:r>
              <a:rPr lang="el-GR" sz="2200" dirty="0" smtClean="0"/>
              <a:t>       αποδείξετε ότι</a:t>
            </a:r>
            <a:r>
              <a:rPr lang="en-US" sz="2200" dirty="0" smtClean="0"/>
              <a:t>:</a:t>
            </a:r>
            <a:endParaRPr lang="el-GR" sz="2200" dirty="0"/>
          </a:p>
          <a:p>
            <a:pPr marL="0" indent="0">
              <a:buNone/>
              <a:tabLst>
                <a:tab pos="0" algn="l"/>
              </a:tabLst>
            </a:pPr>
            <a:r>
              <a:rPr lang="el-GR" sz="2200" dirty="0" smtClean="0"/>
              <a:t>        α</a:t>
            </a:r>
            <a:r>
              <a:rPr lang="en-US" sz="2200" dirty="0"/>
              <a:t>)</a:t>
            </a:r>
            <a:r>
              <a:rPr lang="el-GR" sz="2200" dirty="0"/>
              <a:t> </a:t>
            </a:r>
            <a:r>
              <a:rPr lang="el-GR" sz="2200" dirty="0" smtClean="0"/>
              <a:t>ΓΜ=(ΓΑ-ΓΒ)/</a:t>
            </a:r>
            <a:r>
              <a:rPr lang="el-GR" sz="2200" dirty="0"/>
              <a:t>2</a:t>
            </a:r>
          </a:p>
          <a:p>
            <a:pPr marL="442913" indent="0">
              <a:buNone/>
            </a:pPr>
            <a:r>
              <a:rPr lang="el-GR" sz="2200" dirty="0"/>
              <a:t>β) </a:t>
            </a:r>
            <a:r>
              <a:rPr lang="el-GR" sz="2200" dirty="0" smtClean="0"/>
              <a:t>ΔΜ=(ΔΑ+ΔΒ)/2</a:t>
            </a:r>
            <a:endParaRPr lang="el-GR" sz="2200" dirty="0"/>
          </a:p>
          <a:p>
            <a:pPr marL="0" indent="0">
              <a:buNone/>
              <a:tabLst>
                <a:tab pos="0" algn="l"/>
              </a:tabLst>
            </a:pPr>
            <a:endParaRPr lang="el-GR" sz="2200" dirty="0" smtClean="0"/>
          </a:p>
          <a:p>
            <a:pPr marL="457200" indent="-457200">
              <a:buAutoNum type="arabicPeriod" startAt="5"/>
              <a:tabLst>
                <a:tab pos="0" algn="l"/>
              </a:tabLst>
            </a:pPr>
            <a:r>
              <a:rPr lang="el-GR" sz="2200" dirty="0" smtClean="0"/>
              <a:t>Αν Α, Β, Γ τρία </a:t>
            </a:r>
            <a:r>
              <a:rPr lang="el-GR" sz="2200" dirty="0" err="1" smtClean="0"/>
              <a:t>συνευθειακά</a:t>
            </a:r>
            <a:r>
              <a:rPr lang="el-GR" sz="2200" dirty="0" smtClean="0"/>
              <a:t> σημεία και Δ, Ε τα μέσα των ΑΒ, ΑΓ 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el-GR" sz="2200"/>
              <a:t> </a:t>
            </a:r>
            <a:r>
              <a:rPr lang="el-GR" sz="2200" smtClean="0"/>
              <a:t>       </a:t>
            </a:r>
            <a:r>
              <a:rPr lang="el-GR" sz="2200" dirty="0" smtClean="0"/>
              <a:t>αντίστοιχα, να αποδείξετε ότι</a:t>
            </a:r>
            <a:r>
              <a:rPr lang="en-US" sz="2200" dirty="0" smtClean="0"/>
              <a:t>:</a:t>
            </a:r>
            <a:r>
              <a:rPr lang="el-GR" sz="2200" dirty="0" smtClean="0"/>
              <a:t> ΔΕ=ΒΓ/2.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el-GR" sz="2000" dirty="0" smtClean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71589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ΠΡΩΤΑΡΧΙΚΕΣ ΓΕΩΜΕΤΡΙΚΕΣ ΕΝΝΟΙΕΣ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rmAutofit/>
          </a:bodyPr>
          <a:lstStyle/>
          <a:p>
            <a:r>
              <a:rPr lang="el-GR" sz="2000" b="1" dirty="0" smtClean="0"/>
              <a:t>ΣΗΜΕΙΟ</a:t>
            </a:r>
            <a:r>
              <a:rPr lang="en-US" sz="2000" b="1" dirty="0" smtClean="0"/>
              <a:t>:</a:t>
            </a:r>
            <a:r>
              <a:rPr lang="el-GR" sz="2000" dirty="0" smtClean="0"/>
              <a:t> Το σημείο δεν έχει διαστάσεις. Το παριστάνουμε με μια τελεία και το συμβολίζουμε με ένα κεφαλαίο γράμμα.</a:t>
            </a:r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endParaRPr lang="el-GR" sz="2000" dirty="0" smtClean="0"/>
          </a:p>
          <a:p>
            <a:r>
              <a:rPr lang="el-GR" sz="2000" b="1" dirty="0" smtClean="0"/>
              <a:t>ΓΡΑΜΜΗ</a:t>
            </a:r>
            <a:r>
              <a:rPr lang="en-US" sz="2000" b="1" dirty="0" smtClean="0"/>
              <a:t>:</a:t>
            </a:r>
            <a:r>
              <a:rPr lang="el-GR" sz="2000" dirty="0" smtClean="0"/>
              <a:t> Αν μετακινήσουμε χωρίς διακοπή τη μύτη του μολυβιού πάνω σε ένα χαρτί, τότε το ίχνος της γράφει μία γραμμή.</a:t>
            </a:r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endParaRPr lang="el-GR" sz="2000" dirty="0" smtClean="0"/>
          </a:p>
          <a:p>
            <a:r>
              <a:rPr lang="el-GR" sz="2000" b="1" dirty="0" smtClean="0"/>
              <a:t>ΕΠΙΠΕΔΟ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Η απλούστερη επιφάνεια καλείται επίπεδη επιφάνεια. Συμβολίζεται συνήθως με το γράμμα Π.</a:t>
            </a:r>
          </a:p>
          <a:p>
            <a:pPr marL="0" indent="0">
              <a:buNone/>
            </a:pPr>
            <a:endParaRPr lang="el-GR" sz="2000" b="1" dirty="0" smtClean="0"/>
          </a:p>
          <a:p>
            <a:endParaRPr lang="el-GR" sz="2000" dirty="0" smtClean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98265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ΠΡΩΤΑΡΧΙΚΕΣ ΓΕΩΜΕΤΡΙΚΕΣ ΕΝΝΟΙΕΣ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/>
          <a:lstStyle/>
          <a:p>
            <a:r>
              <a:rPr lang="el-GR" sz="2000" b="1" dirty="0" smtClean="0"/>
              <a:t>ΕΥΘΕΙΑ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Γνωρίζουμε ότι από δύο διαφορετικά σημεία Α, Β διέρχεται μοναδική ευθεία. Την ευθεία αυτή την ονομάζουμε ευθεία ΑΒ ή ΒΑ και τη συμβολίζουμε με ένα μικρό γράμμα ε, ζ, … του ελληνικού αλφαβήτου είτε ακόμα και ως ευθεία </a:t>
            </a:r>
            <a:r>
              <a:rPr lang="el-GR" sz="2000" dirty="0" err="1" smtClean="0"/>
              <a:t>χ’χ</a:t>
            </a:r>
            <a:r>
              <a:rPr lang="el-GR" sz="2000" dirty="0" smtClean="0"/>
              <a:t>.</a:t>
            </a:r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sz="2000" dirty="0" smtClean="0"/>
          </a:p>
          <a:p>
            <a:r>
              <a:rPr lang="el-GR" sz="2000" dirty="0" smtClean="0"/>
              <a:t>Δύο διαφορετικές ευθείες μπορεί να έχουν</a:t>
            </a:r>
            <a:r>
              <a:rPr lang="en-US" sz="2000" dirty="0" smtClean="0"/>
              <a:t>:</a:t>
            </a:r>
            <a:endParaRPr lang="el-GR" sz="2000" dirty="0" smtClean="0"/>
          </a:p>
          <a:p>
            <a:pPr marL="814388">
              <a:buFont typeface="Wingdings" pitchFamily="2" charset="2"/>
              <a:buChar char="v"/>
            </a:pPr>
            <a:r>
              <a:rPr lang="el-GR" sz="2000" u="sng" dirty="0" smtClean="0"/>
              <a:t>μόνο ένα κοινό σημείο</a:t>
            </a:r>
            <a:r>
              <a:rPr lang="el-GR" sz="2000" dirty="0" smtClean="0"/>
              <a:t>. Τότε ονομάζονται </a:t>
            </a:r>
            <a:r>
              <a:rPr lang="el-GR" sz="2000" b="1" dirty="0" smtClean="0"/>
              <a:t>τεμνόμενες </a:t>
            </a:r>
            <a:r>
              <a:rPr lang="el-GR" sz="2000" dirty="0" smtClean="0"/>
              <a:t>και το κοινό σημείο λέγεται τομή των δύο ευθειών ή</a:t>
            </a:r>
          </a:p>
          <a:p>
            <a:pPr marL="471488" indent="0">
              <a:buNone/>
            </a:pPr>
            <a:endParaRPr lang="el-GR" sz="2000" dirty="0"/>
          </a:p>
          <a:p>
            <a:pPr marL="471488" indent="0">
              <a:buNone/>
            </a:pPr>
            <a:endParaRPr lang="el-GR" sz="2000" dirty="0" smtClean="0"/>
          </a:p>
          <a:p>
            <a:pPr marL="814388">
              <a:buFont typeface="Wingdings" pitchFamily="2" charset="2"/>
              <a:buChar char="v"/>
            </a:pPr>
            <a:r>
              <a:rPr lang="el-GR" sz="2000" u="sng" dirty="0" smtClean="0"/>
              <a:t>Κανένα κοινό σημείο</a:t>
            </a:r>
            <a:r>
              <a:rPr lang="el-GR" sz="2000" dirty="0" smtClean="0"/>
              <a:t>. Τότε ονομάζονται </a:t>
            </a:r>
            <a:r>
              <a:rPr lang="el-GR" sz="2000" b="1" dirty="0" smtClean="0"/>
              <a:t>παράλληλες</a:t>
            </a:r>
            <a:r>
              <a:rPr lang="el-GR" sz="2000" dirty="0" smtClean="0"/>
              <a:t>. </a:t>
            </a:r>
          </a:p>
          <a:p>
            <a:pPr marL="471488" indent="0">
              <a:buNone/>
            </a:pPr>
            <a:endParaRPr lang="el-GR" sz="2000" dirty="0"/>
          </a:p>
          <a:p>
            <a:pPr marL="471488" indent="0">
              <a:buNone/>
            </a:pPr>
            <a:endParaRPr lang="el-GR" sz="20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481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ΠΡΩΤΑΡΧΙΚΕΣ ΓΕΩΜΕΤΡΙΚΕΣ ΕΝΝΟΙΕΣ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/>
          </a:bodyPr>
          <a:lstStyle/>
          <a:p>
            <a:r>
              <a:rPr lang="el-GR" sz="2000" b="1" dirty="0" smtClean="0"/>
              <a:t>ΗΜΙΕΥΘΕΙΑ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Γνωρίζουμε ότι κάθε ευθεία έχει άπειρα σημεία και εκτείνεται απεριόριστα, δηλαδή δεν έχει ούτε αρχή ούτε τέλος. Αν σε μια ευθεία </a:t>
            </a:r>
            <a:r>
              <a:rPr lang="el-GR" sz="2000" dirty="0" err="1" smtClean="0"/>
              <a:t>χ’χ</a:t>
            </a:r>
            <a:r>
              <a:rPr lang="el-GR" sz="2000" dirty="0" smtClean="0"/>
              <a:t> πάρω ένα σημείο Α τότε το σημείο αυτό χωρίζει την ευθεία σε δύο μέρη Αχ και Αχ’ τα οποία ονομάζουμε </a:t>
            </a:r>
            <a:r>
              <a:rPr lang="el-GR" sz="2000" b="1" dirty="0" err="1" smtClean="0"/>
              <a:t>ημιευθείες</a:t>
            </a:r>
            <a:r>
              <a:rPr lang="el-GR" sz="2000" dirty="0" smtClean="0"/>
              <a:t> με αρχή το Α.</a:t>
            </a:r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sz="2000" dirty="0" smtClean="0"/>
          </a:p>
          <a:p>
            <a:r>
              <a:rPr lang="el-GR" sz="2000" dirty="0" smtClean="0"/>
              <a:t>Η Ευθεία </a:t>
            </a:r>
            <a:r>
              <a:rPr lang="el-GR" sz="2000" dirty="0" err="1" smtClean="0"/>
              <a:t>χ’χ</a:t>
            </a:r>
            <a:r>
              <a:rPr lang="el-GR" sz="2000" dirty="0" smtClean="0"/>
              <a:t> λέγεται </a:t>
            </a:r>
            <a:r>
              <a:rPr lang="el-GR" sz="2000" b="1" dirty="0" smtClean="0"/>
              <a:t>ΦΟΡΕΑΣ</a:t>
            </a:r>
            <a:r>
              <a:rPr lang="el-GR" sz="2000" dirty="0" smtClean="0"/>
              <a:t> της </a:t>
            </a:r>
            <a:r>
              <a:rPr lang="el-GR" sz="2000" dirty="0" err="1" smtClean="0"/>
              <a:t>ημιευθείας</a:t>
            </a:r>
            <a:r>
              <a:rPr lang="el-GR" sz="2000" dirty="0" smtClean="0"/>
              <a:t> Αχ.</a:t>
            </a:r>
          </a:p>
          <a:p>
            <a:endParaRPr lang="el-GR" sz="2000" dirty="0"/>
          </a:p>
          <a:p>
            <a:endParaRPr lang="el-GR" sz="2000" dirty="0" smtClean="0"/>
          </a:p>
          <a:p>
            <a:r>
              <a:rPr lang="el-GR" sz="2000" dirty="0" smtClean="0"/>
              <a:t>Δύο </a:t>
            </a:r>
            <a:r>
              <a:rPr lang="el-GR" sz="2000" dirty="0" err="1" smtClean="0"/>
              <a:t>ημιευθείες</a:t>
            </a:r>
            <a:r>
              <a:rPr lang="el-GR" sz="2000" dirty="0" smtClean="0"/>
              <a:t> Αχ, Αχ’ με κοινό δηλαδή σημείο αρχής και κοινό φορέα ονομάζονται </a:t>
            </a:r>
            <a:r>
              <a:rPr lang="el-GR" sz="2000" b="1" dirty="0" smtClean="0"/>
              <a:t>ΑΝΤΙΚΕΙΜΕΝΕΣ ΗΜΙΕΥΘΕΙΕΣ.</a:t>
            </a:r>
            <a:r>
              <a:rPr lang="el-GR" sz="2000" dirty="0" smtClean="0"/>
              <a:t> </a:t>
            </a:r>
          </a:p>
          <a:p>
            <a:pPr marL="471488" indent="0">
              <a:buNone/>
            </a:pPr>
            <a:endParaRPr lang="el-GR" sz="2000" dirty="0"/>
          </a:p>
          <a:p>
            <a:pPr marL="471488" indent="0">
              <a:buNone/>
            </a:pPr>
            <a:endParaRPr lang="el-GR" sz="20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9791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ΠΡΩΤΑΡΧΙΚΕΣ ΓΕΩΜΕΤΡΙΚΕΣ ΕΝΝΟΙΕΣ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el-GR" sz="2000" b="1" dirty="0" smtClean="0"/>
              <a:t>ΕΥΘΥΓΡΑΜΜΟ ΤΜΗΜΑ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Δύο διαφορετικά σημεία Α, Β πάνω σε μια ευθεία ε σχηματίζουν ένα ευθύγραμμο τμήμα και συμβολίζεται με ΑΒ.</a:t>
            </a:r>
            <a:endParaRPr lang="el-GR" sz="2000" dirty="0"/>
          </a:p>
          <a:p>
            <a:r>
              <a:rPr lang="el-GR" sz="2000" dirty="0" smtClean="0"/>
              <a:t>Τα σημεία Α, Β λέγονται  </a:t>
            </a:r>
            <a:r>
              <a:rPr lang="el-GR" sz="2000" b="1" dirty="0" smtClean="0"/>
              <a:t>ΑΚΡΑ</a:t>
            </a:r>
            <a:r>
              <a:rPr lang="el-GR" sz="2000" dirty="0"/>
              <a:t> </a:t>
            </a:r>
            <a:r>
              <a:rPr lang="el-GR" sz="2000" dirty="0" smtClean="0"/>
              <a:t>του ευθύγραμμου τμήματος ενώ η ευθεία ε λέγεται </a:t>
            </a:r>
            <a:r>
              <a:rPr lang="el-GR" sz="2000" b="1" dirty="0" smtClean="0"/>
              <a:t>ΦΟΡΕΑΣ </a:t>
            </a:r>
            <a:r>
              <a:rPr lang="el-GR" sz="2000" dirty="0" smtClean="0"/>
              <a:t>του τμήματος.</a:t>
            </a:r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endParaRPr lang="el-GR" sz="2000" dirty="0"/>
          </a:p>
          <a:p>
            <a:r>
              <a:rPr lang="el-GR" sz="2000" dirty="0" smtClean="0"/>
              <a:t>Τα σημεία εντός των άκρων Α, Β λέγονται </a:t>
            </a:r>
            <a:r>
              <a:rPr lang="el-GR" sz="2000" b="1" dirty="0" smtClean="0"/>
              <a:t>εσωτερικά </a:t>
            </a:r>
            <a:r>
              <a:rPr lang="el-GR" sz="2000" dirty="0" smtClean="0"/>
              <a:t>και αν έστω Γ ένα εσωτερικό σημείο τότε τα Α, Β βρίσκονται </a:t>
            </a:r>
            <a:r>
              <a:rPr lang="el-GR" sz="2000" b="1" dirty="0" smtClean="0"/>
              <a:t>εκατέρωθεν </a:t>
            </a:r>
            <a:r>
              <a:rPr lang="el-GR" sz="2000" dirty="0" smtClean="0"/>
              <a:t>του Γ ενώ τα Β, Γ  είναι </a:t>
            </a:r>
            <a:r>
              <a:rPr lang="el-GR" sz="2000" b="1" dirty="0" smtClean="0"/>
              <a:t>προς το ίδιο μέρος </a:t>
            </a:r>
            <a:r>
              <a:rPr lang="el-GR" sz="2000" dirty="0" smtClean="0"/>
              <a:t>του Α.</a:t>
            </a:r>
            <a:br>
              <a:rPr lang="el-GR" sz="2000" dirty="0" smtClean="0"/>
            </a:br>
            <a:endParaRPr lang="el-GR" sz="2000" dirty="0" smtClean="0"/>
          </a:p>
          <a:p>
            <a:pPr marL="0" indent="0">
              <a:buNone/>
            </a:pPr>
            <a:endParaRPr lang="el-GR" sz="2000" dirty="0" smtClean="0"/>
          </a:p>
          <a:p>
            <a:r>
              <a:rPr lang="el-GR" sz="2000" dirty="0" smtClean="0"/>
              <a:t>Δύο ευθύγραμμα τμήματα που έχουν κοινό ένα άκρο και δεν έχουν κοινά εσωτερικά σημεία ονομάζονται </a:t>
            </a:r>
            <a:r>
              <a:rPr lang="el-GR" sz="2000" b="1" dirty="0" smtClean="0"/>
              <a:t>διαδοχικά.</a:t>
            </a:r>
            <a:r>
              <a:rPr lang="el-GR" sz="2000" dirty="0" smtClean="0"/>
              <a:t> </a:t>
            </a:r>
          </a:p>
          <a:p>
            <a:pPr marL="471488" indent="0">
              <a:buNone/>
            </a:pPr>
            <a:endParaRPr lang="el-GR" sz="2000" dirty="0"/>
          </a:p>
          <a:p>
            <a:pPr marL="471488" indent="0">
              <a:buNone/>
            </a:pPr>
            <a:endParaRPr lang="el-GR" sz="20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2896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ΠΡΩΤΑΡΧΙΚΕΣ ΓΕΩΜΕΤΡΙΚΕΣ ΕΝΝΟΙΕΣ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el-GR" sz="2000" b="1" dirty="0" smtClean="0"/>
              <a:t>ΙΣΑ ΕΥΘΥΓΡΑΜΜΑ ΤΜΗΜΑΤΑ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Δύο ευθύγραμμα τμήματα λέγονται </a:t>
            </a:r>
            <a:r>
              <a:rPr lang="el-GR" sz="2000" b="1" dirty="0" smtClean="0"/>
              <a:t>ίσα </a:t>
            </a:r>
            <a:r>
              <a:rPr lang="el-GR" sz="2000" dirty="0" smtClean="0"/>
              <a:t>όταν με κατάλληλη μετατόπιση συμπίπτουν.</a:t>
            </a:r>
          </a:p>
          <a:p>
            <a:endParaRPr lang="el-GR" sz="2000" dirty="0"/>
          </a:p>
          <a:p>
            <a:endParaRPr lang="el-GR" sz="2000" dirty="0"/>
          </a:p>
          <a:p>
            <a:r>
              <a:rPr lang="el-GR" sz="2000" b="1" dirty="0" smtClean="0"/>
              <a:t>ΜΕΣΟ ΕΥΘΥΓΡΑΜΜΟΥ ΤΜΗΜΑΤΟΣ </a:t>
            </a:r>
            <a:r>
              <a:rPr lang="el-GR" sz="2000" dirty="0" smtClean="0"/>
              <a:t>καλούμε το εσωτερικό σημείο Μ τέτοιο ώστε να ισχύει ΑΜ=ΜΒ. </a:t>
            </a:r>
          </a:p>
          <a:p>
            <a:pPr marL="636588">
              <a:buFont typeface="Wingdings" pitchFamily="2" charset="2"/>
              <a:buChar char="v"/>
            </a:pPr>
            <a:r>
              <a:rPr lang="el-GR" sz="2000" b="1" dirty="0" smtClean="0"/>
              <a:t>ΠΡΟΣΟΧΗ</a:t>
            </a:r>
            <a:r>
              <a:rPr lang="en-US" sz="2000" b="1" dirty="0" smtClean="0"/>
              <a:t>:</a:t>
            </a:r>
            <a:r>
              <a:rPr lang="el-GR" sz="2000" b="1" dirty="0" smtClean="0"/>
              <a:t>  </a:t>
            </a:r>
            <a:r>
              <a:rPr lang="el-GR" sz="2000" dirty="0" smtClean="0"/>
              <a:t>Δεχόμαστε ότι κάθε τμήμα έχει </a:t>
            </a:r>
            <a:r>
              <a:rPr lang="el-GR" sz="2000" b="1" dirty="0" smtClean="0"/>
              <a:t>μοναδικό </a:t>
            </a:r>
            <a:r>
              <a:rPr lang="el-GR" sz="2000" dirty="0" smtClean="0"/>
              <a:t>μέσο.</a:t>
            </a:r>
            <a:r>
              <a:rPr lang="el-GR" sz="2000" b="1" dirty="0" smtClean="0"/>
              <a:t>	</a:t>
            </a:r>
            <a:endParaRPr lang="el-GR" sz="2000" dirty="0" smtClean="0"/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endParaRPr lang="el-GR" sz="2000" dirty="0" smtClean="0"/>
          </a:p>
          <a:p>
            <a:r>
              <a:rPr lang="el-GR" sz="2000" b="1" dirty="0" smtClean="0"/>
              <a:t>ΑΝΙΣΑ ΕΥΘΥΓΡΑΜΜΑ ΤΜΗΜΑΤΑ</a:t>
            </a:r>
            <a:r>
              <a:rPr lang="en-US" sz="2000" b="1" dirty="0" smtClean="0"/>
              <a:t>: </a:t>
            </a:r>
            <a:r>
              <a:rPr lang="el-GR" sz="2000" dirty="0" smtClean="0"/>
              <a:t>Έστω δύο ευθύγραμμα τμήματα ΑΒ και ΓΔ. Μετατοπίζουμε το ΑΒ ώστε το Α να ταυτιστεί με το Γ. Τότε θα υπάρχει μοναδικό σημείο Ε τέτοιο ώστε ΑΒ=ΓΕ.</a:t>
            </a:r>
          </a:p>
          <a:p>
            <a:pPr marL="811213" indent="-457200">
              <a:buFont typeface="Wingdings" pitchFamily="2" charset="2"/>
              <a:buChar char="v"/>
            </a:pPr>
            <a:r>
              <a:rPr lang="el-GR" sz="2000" dirty="0" smtClean="0"/>
              <a:t>Αν το Ε είναι εσωτερικό σημείο του τμήματος ΓΔ, θα λέμε ότι το ΑΒ είναι μικρότερο του ΓΔ και θα συμβολίζουμε ΑΒ&lt;ΓΔ.</a:t>
            </a:r>
          </a:p>
          <a:p>
            <a:pPr marL="811213" indent="-457200">
              <a:buFont typeface="Wingdings" pitchFamily="2" charset="2"/>
              <a:buChar char="v"/>
            </a:pPr>
            <a:r>
              <a:rPr lang="el-GR" sz="2000" dirty="0" smtClean="0"/>
              <a:t>Αν το Ε δεν είναι εσωτερικό σημείο του τμήματος ΓΔ, θα λέμε ότι το ΑΒ είναι μεγαλύτερο του ΓΔ και θα συμβολίζουμε ΑΒ&gt;ΓΔ.</a:t>
            </a:r>
          </a:p>
          <a:p>
            <a:pPr marL="811213" indent="-457200">
              <a:buFont typeface="Wingdings" pitchFamily="2" charset="2"/>
              <a:buChar char="v"/>
            </a:pPr>
            <a:r>
              <a:rPr lang="el-GR" sz="2000" dirty="0" smtClean="0"/>
              <a:t>Αν το Ε ταυτίζεται με το Δ, τότε ΑΒ=ΓΔ. </a:t>
            </a:r>
          </a:p>
          <a:p>
            <a:pPr marL="354013" indent="0">
              <a:buNone/>
            </a:pPr>
            <a:endParaRPr lang="el-GR" sz="2000" dirty="0" smtClean="0"/>
          </a:p>
          <a:p>
            <a:pPr marL="471488" indent="0">
              <a:buNone/>
            </a:pPr>
            <a:endParaRPr lang="el-GR" sz="2000" dirty="0"/>
          </a:p>
          <a:p>
            <a:pPr marL="471488" indent="0">
              <a:buNone/>
            </a:pPr>
            <a:endParaRPr lang="el-GR" sz="20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90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ΠΡΩΤΑΡΧΙΚΕΣ ΓΕΩΜΕΤΡΙΚΕΣ ΕΝΝΟΙΕΣ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el-GR" sz="2000" b="1" dirty="0" smtClean="0"/>
              <a:t>ΠΡΑΞΕΙΣ ΜΕΤΑΞΥ ΕΥΘΥΓΡΑΜΜΩΝ ΤΜΗΜΑΤΩΝ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Έστω δύο ευθύγραμμα τμήματα ΑΒ, ΓΔ.</a:t>
            </a:r>
          </a:p>
          <a:p>
            <a:pPr marL="0" indent="0">
              <a:buNone/>
            </a:pPr>
            <a:endParaRPr lang="el-GR" sz="2000" dirty="0" smtClean="0"/>
          </a:p>
          <a:p>
            <a:pPr marL="811213" indent="-457200">
              <a:buFont typeface="Wingdings" pitchFamily="2" charset="2"/>
              <a:buChar char="v"/>
            </a:pPr>
            <a:r>
              <a:rPr lang="el-GR" sz="2000" b="1" dirty="0" smtClean="0"/>
              <a:t>ΠΡΟΣΘΕΣΗ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Με τη βοήθεια του διαβήτη ορίζουμε πάνω σε μία ευθεία τα διαδοχικά τμήματα ΕΖ=ΑΒ και ΖΗ=ΓΔ. Έτσι κατασκευάζουμε το τμήμα ΕΗ που λέγεται </a:t>
            </a:r>
            <a:r>
              <a:rPr lang="el-GR" sz="2000" b="1" dirty="0" smtClean="0"/>
              <a:t>άθροισμα </a:t>
            </a:r>
            <a:r>
              <a:rPr lang="el-GR" sz="2000" dirty="0" smtClean="0"/>
              <a:t>των ΑΒ και ΓΔ και γράφουμε ΕΗ=ΑΒ+ΓΔ.</a:t>
            </a:r>
          </a:p>
          <a:p>
            <a:pPr marL="811213" indent="0">
              <a:buNone/>
              <a:tabLst>
                <a:tab pos="811213" algn="l"/>
              </a:tabLst>
            </a:pPr>
            <a:r>
              <a:rPr lang="el-GR" sz="2000" b="1" dirty="0" smtClean="0"/>
              <a:t>ΠΡΟΣΟΧΗ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Ισχύουν οι ακόλουθες ιδιότητες</a:t>
            </a:r>
            <a:r>
              <a:rPr lang="en-US" sz="2000" dirty="0" smtClean="0"/>
              <a:t>: </a:t>
            </a:r>
          </a:p>
          <a:p>
            <a:pPr marL="1268413" indent="-457200">
              <a:buAutoNum type="arabicPeriod"/>
              <a:tabLst>
                <a:tab pos="811213" algn="l"/>
              </a:tabLst>
            </a:pPr>
            <a:r>
              <a:rPr lang="el-GR" sz="2000" dirty="0" smtClean="0"/>
              <a:t>ΑΒ+ΓΔ=ΓΔ+ΑΒ </a:t>
            </a:r>
            <a:r>
              <a:rPr lang="el-GR" sz="2000" b="1" dirty="0" smtClean="0"/>
              <a:t>(ΑΝΤΙΜΕΤΑΘΕΤΙΚΗ)</a:t>
            </a:r>
          </a:p>
          <a:p>
            <a:pPr marL="1268413" indent="-457200">
              <a:buAutoNum type="arabicPeriod"/>
              <a:tabLst>
                <a:tab pos="811213" algn="l"/>
              </a:tabLst>
            </a:pPr>
            <a:r>
              <a:rPr lang="el-GR" sz="2000" dirty="0" smtClean="0"/>
              <a:t>(ΑΒ+ΓΔ)+ΕΖ=ΑΒ+(ΓΔ+ΕΖ) </a:t>
            </a:r>
            <a:r>
              <a:rPr lang="el-GR" sz="2000" b="1" dirty="0" smtClean="0"/>
              <a:t>(ΠΡΟΣΕΤΑΙΡΙΣΤΙΚΗ)</a:t>
            </a:r>
            <a:endParaRPr lang="el-GR" sz="2000" b="1" dirty="0"/>
          </a:p>
          <a:p>
            <a:pPr marL="354013" indent="0">
              <a:buNone/>
            </a:pPr>
            <a:endParaRPr lang="el-GR" sz="2000" dirty="0" smtClean="0"/>
          </a:p>
          <a:p>
            <a:pPr marL="354013" indent="0">
              <a:buNone/>
            </a:pPr>
            <a:endParaRPr lang="el-GR" sz="2000" dirty="0" smtClean="0"/>
          </a:p>
          <a:p>
            <a:pPr marL="354013" indent="0">
              <a:buNone/>
            </a:pPr>
            <a:endParaRPr lang="el-GR" sz="2000" dirty="0" smtClean="0"/>
          </a:p>
          <a:p>
            <a:pPr marL="471488" indent="0">
              <a:buNone/>
            </a:pPr>
            <a:endParaRPr lang="el-GR" sz="2000" dirty="0"/>
          </a:p>
          <a:p>
            <a:pPr marL="471488" indent="0">
              <a:buNone/>
            </a:pPr>
            <a:endParaRPr lang="el-GR" sz="20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8169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ΠΡΩΤΑΡΧΙΚΕΣ ΓΕΩΜΕΤΡΙΚΕΣ ΕΝΝΟΙΕΣ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el-GR" sz="2000" b="1" dirty="0" smtClean="0"/>
              <a:t>ΠΡΑΞΕΙΣ ΜΕΤΑΞΥ ΕΥΘΥΓΡΑΜΜΩΝ ΤΜΗΜΑΤΩΝ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Έστω δύο ευθύγραμμα τμήματα ΑΒ, ΓΔ.</a:t>
            </a:r>
          </a:p>
          <a:p>
            <a:pPr marL="0" indent="0">
              <a:buNone/>
            </a:pPr>
            <a:endParaRPr lang="el-GR" sz="2000" dirty="0" smtClean="0"/>
          </a:p>
          <a:p>
            <a:pPr marL="811213" indent="-457200">
              <a:buFont typeface="Wingdings" pitchFamily="2" charset="2"/>
              <a:buChar char="v"/>
            </a:pPr>
            <a:r>
              <a:rPr lang="el-GR" sz="2000" b="1" dirty="0" smtClean="0"/>
              <a:t>ΑΦΑΙΡΕΣΗ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Αν ΑΒ&lt;ΓΔ τότε υπάρχει εσωτερικό σημείο Ε του ΓΔ, ώστε ΓΕ=ΑΒ. Το τμήμα ΕΔ λέγεται </a:t>
            </a:r>
            <a:r>
              <a:rPr lang="el-GR" sz="2000" b="1" dirty="0" smtClean="0"/>
              <a:t>διαφορά </a:t>
            </a:r>
            <a:r>
              <a:rPr lang="el-GR" sz="2000" dirty="0" smtClean="0"/>
              <a:t>του ΑΒ από το ΓΔ και συμβολίζεται με ΕΔ=ΓΔ-ΑΒ.</a:t>
            </a:r>
          </a:p>
          <a:p>
            <a:pPr marL="811213" indent="0">
              <a:buNone/>
            </a:pPr>
            <a:r>
              <a:rPr lang="el-GR" sz="2000" b="1" dirty="0" smtClean="0"/>
              <a:t>ΠΡΟΣΟΧΗ</a:t>
            </a:r>
            <a:r>
              <a:rPr lang="en-US" sz="2000" b="1" dirty="0" smtClean="0"/>
              <a:t>: </a:t>
            </a:r>
            <a:r>
              <a:rPr lang="el-GR" sz="2000" dirty="0" smtClean="0"/>
              <a:t>Αν ΑΒ=ΓΔ, τότε η διαφορά ΓΔ-ΑΒ είναι ένα ευθύγραμμο τμήμα που τα άκρα του συμπίπτουν και ονομάζεται </a:t>
            </a:r>
            <a:r>
              <a:rPr lang="el-GR" sz="2000" b="1" dirty="0" smtClean="0"/>
              <a:t>μηδενικό.</a:t>
            </a:r>
          </a:p>
          <a:p>
            <a:pPr marL="354013" indent="0">
              <a:buNone/>
            </a:pPr>
            <a:endParaRPr lang="el-GR" sz="2000" dirty="0" smtClean="0"/>
          </a:p>
          <a:p>
            <a:pPr marL="354013" indent="0">
              <a:buNone/>
            </a:pPr>
            <a:endParaRPr lang="el-GR" sz="2000" dirty="0" smtClean="0"/>
          </a:p>
          <a:p>
            <a:pPr marL="354013" indent="0">
              <a:buNone/>
            </a:pPr>
            <a:endParaRPr lang="el-GR" sz="2000" dirty="0" smtClean="0"/>
          </a:p>
          <a:p>
            <a:pPr marL="354013" indent="0">
              <a:buNone/>
            </a:pPr>
            <a:endParaRPr lang="el-GR" sz="2000" dirty="0" smtClean="0"/>
          </a:p>
          <a:p>
            <a:pPr marL="471488" indent="0">
              <a:buNone/>
            </a:pPr>
            <a:endParaRPr lang="el-GR" sz="2000" dirty="0"/>
          </a:p>
          <a:p>
            <a:pPr marL="471488" indent="0">
              <a:buNone/>
            </a:pPr>
            <a:endParaRPr lang="el-GR" sz="20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9348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ΠΡΩΤΑΡΧΙΚΕΣ ΓΕΩΜΕΤΡΙΚΕΣ ΕΝΝΟΙΕΣ</a:t>
            </a:r>
            <a:endParaRPr lang="el-GR" sz="3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el-GR" sz="2000" b="1" dirty="0" smtClean="0"/>
              <a:t>ΠΡΑΞΕΙΣ ΜΕΤΑΞΥ ΕΥΘΥΓΡΑΜΜΩΝ ΤΜΗΜΑΤΩΝ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Έστω δύο ευθύγραμμα τμήματα ΑΒ, ΓΔ.</a:t>
            </a:r>
          </a:p>
          <a:p>
            <a:pPr marL="354013" indent="0">
              <a:buNone/>
            </a:pPr>
            <a:endParaRPr lang="el-GR" sz="2000" dirty="0" smtClean="0"/>
          </a:p>
          <a:p>
            <a:pPr marL="811213" indent="-457200">
              <a:buFont typeface="Wingdings" pitchFamily="2" charset="2"/>
              <a:buChar char="v"/>
            </a:pPr>
            <a:r>
              <a:rPr lang="el-GR" sz="2000" b="1" dirty="0" smtClean="0"/>
              <a:t>ΠΟΛΛΑΠΛΑΣΙΑΣΜΟΣ</a:t>
            </a:r>
            <a:r>
              <a:rPr lang="en-US" sz="2000" b="1" dirty="0" smtClean="0"/>
              <a:t>:</a:t>
            </a:r>
            <a:r>
              <a:rPr lang="el-GR" sz="2000" b="1" dirty="0" smtClean="0"/>
              <a:t> </a:t>
            </a:r>
            <a:r>
              <a:rPr lang="el-GR" sz="2000" dirty="0" smtClean="0"/>
              <a:t>Ονομάζουμε </a:t>
            </a:r>
            <a:r>
              <a:rPr lang="el-GR" sz="2000" b="1" dirty="0" smtClean="0"/>
              <a:t>γινόμενο </a:t>
            </a:r>
            <a:r>
              <a:rPr lang="el-GR" sz="2000" dirty="0" smtClean="0"/>
              <a:t>του τμήματος ΑΒ επί το φυσικό αριθμό ν το ευθύγραμμο τμήμα ΕΖ, το οποίο είναι το άθροισμα ν διαδοχικών ευθυγράμμων τμημάτων ίσων προς το ΑΒ. Γράφουμε </a:t>
            </a:r>
            <a:r>
              <a:rPr lang="el-GR" sz="2000" dirty="0" err="1" smtClean="0"/>
              <a:t>ΕΖ=νΑΒ</a:t>
            </a:r>
            <a:r>
              <a:rPr lang="el-GR" sz="2000" dirty="0" smtClean="0"/>
              <a:t>.</a:t>
            </a:r>
          </a:p>
          <a:p>
            <a:pPr marL="354013" indent="0">
              <a:buNone/>
            </a:pPr>
            <a:endParaRPr lang="el-GR" sz="2000" dirty="0" smtClean="0"/>
          </a:p>
          <a:p>
            <a:pPr marL="471488" indent="0">
              <a:buNone/>
            </a:pPr>
            <a:endParaRPr lang="el-GR" sz="2000" dirty="0"/>
          </a:p>
          <a:p>
            <a:pPr marL="471488" indent="0">
              <a:buNone/>
            </a:pPr>
            <a:endParaRPr lang="el-GR" sz="20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940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862</Words>
  <Application>Microsoft Office PowerPoint</Application>
  <PresentationFormat>Προβολή στην οθόνη (4:3)</PresentationFormat>
  <Paragraphs>144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Θέμα του Office</vt:lpstr>
      <vt:lpstr>ΕΥΚΛΕΙΔΙΑ ΓΕΩΜΕΤΡΙΑ</vt:lpstr>
      <vt:lpstr>ΠΡΩΤΑΡΧΙΚΕΣ ΓΕΩΜΕΤΡΙΚΕΣ ΕΝΝΟΙΕΣ</vt:lpstr>
      <vt:lpstr>ΠΡΩΤΑΡΧΙΚΕΣ ΓΕΩΜΕΤΡΙΚΕΣ ΕΝΝΟΙΕΣ</vt:lpstr>
      <vt:lpstr>ΠΡΩΤΑΡΧΙΚΕΣ ΓΕΩΜΕΤΡΙΚΕΣ ΕΝΝΟΙΕΣ</vt:lpstr>
      <vt:lpstr>ΠΡΩΤΑΡΧΙΚΕΣ ΓΕΩΜΕΤΡΙΚΕΣ ΕΝΝΟΙΕΣ</vt:lpstr>
      <vt:lpstr>ΠΡΩΤΑΡΧΙΚΕΣ ΓΕΩΜΕΤΡΙΚΕΣ ΕΝΝΟΙΕΣ</vt:lpstr>
      <vt:lpstr>ΠΡΩΤΑΡΧΙΚΕΣ ΓΕΩΜΕΤΡΙΚΕΣ ΕΝΝΟΙΕΣ</vt:lpstr>
      <vt:lpstr>ΠΡΩΤΑΡΧΙΚΕΣ ΓΕΩΜΕΤΡΙΚΕΣ ΕΝΝΟΙΕΣ</vt:lpstr>
      <vt:lpstr>ΠΡΩΤΑΡΧΙΚΕΣ ΓΕΩΜΕΤΡΙΚΕΣ ΕΝΝΟΙΕΣ</vt:lpstr>
      <vt:lpstr>ΠΡΩΤΑΡΧΙΚΕΣ ΓΕΩΜΕΤΡΙΚΕΣ ΕΝΝΟΙΕΣ</vt:lpstr>
      <vt:lpstr>ΕΡΩΤΗΣΕΙΣ ΚΑΤΑΝΟΗΣΗΣ</vt:lpstr>
      <vt:lpstr>ΕΡΩΤΗΣΕΙΣ ΚΑΤΑΝΟΗΣΗΣ</vt:lpstr>
      <vt:lpstr>ΑΣΚΗΣΕΙΣ ΕΜΠΕΔΩΣΗΣ</vt:lpstr>
      <vt:lpstr>ΑΣΚΗΣΕΙΣ ΕΜΠΕΔΩΣΗΣ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ΕΥΚΛΕΙΔΙΑ ΓΕΩΜΕΤΡΙΑ</dc:title>
  <dc:creator>Demar</dc:creator>
  <cp:lastModifiedBy>Demar</cp:lastModifiedBy>
  <cp:revision>33</cp:revision>
  <dcterms:created xsi:type="dcterms:W3CDTF">2013-09-03T09:14:49Z</dcterms:created>
  <dcterms:modified xsi:type="dcterms:W3CDTF">2013-09-07T11:47:13Z</dcterms:modified>
</cp:coreProperties>
</file>